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1" r:id="rId4"/>
    <p:sldId id="264" r:id="rId5"/>
    <p:sldId id="267" r:id="rId6"/>
    <p:sldId id="260" r:id="rId7"/>
    <p:sldId id="277" r:id="rId8"/>
    <p:sldId id="258" r:id="rId9"/>
    <p:sldId id="280" r:id="rId10"/>
    <p:sldId id="276" r:id="rId11"/>
    <p:sldId id="282" r:id="rId12"/>
    <p:sldId id="279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5041E7-5141-4BF8-942F-32B39CC2E9F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D642B76-F878-402D-8903-D926D1B34912}">
      <dgm:prSet phldrT="[Текст]"/>
      <dgm:spPr>
        <a:ln>
          <a:solidFill>
            <a:schemeClr val="bg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Zapret-info.gov.ru</a:t>
          </a:r>
          <a:endParaRPr lang="ru-RU" dirty="0">
            <a:solidFill>
              <a:schemeClr val="tx1"/>
            </a:solidFill>
          </a:endParaRPr>
        </a:p>
      </dgm:t>
    </dgm:pt>
    <dgm:pt modelId="{DD417ECB-771A-4522-A137-25269628AC42}" type="parTrans" cxnId="{89836223-8784-4723-A7C3-7ADD5556FB22}">
      <dgm:prSet/>
      <dgm:spPr/>
      <dgm:t>
        <a:bodyPr/>
        <a:lstStyle/>
        <a:p>
          <a:endParaRPr lang="ru-RU"/>
        </a:p>
      </dgm:t>
    </dgm:pt>
    <dgm:pt modelId="{1B025F66-2BFA-4EFE-99A8-3B9FEFF2E9EE}" type="sibTrans" cxnId="{89836223-8784-4723-A7C3-7ADD5556FB22}">
      <dgm:prSet/>
      <dgm:spPr/>
      <dgm:t>
        <a:bodyPr/>
        <a:lstStyle/>
        <a:p>
          <a:endParaRPr lang="ru-RU"/>
        </a:p>
      </dgm:t>
    </dgm:pt>
    <dgm:pt modelId="{7D577437-A9ED-470C-AD9E-8BB36843A082}">
      <dgm:prSet phldrT="[Текст]"/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ЕИС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Роскомнадзора</a:t>
          </a:r>
          <a:endParaRPr lang="ru-RU" dirty="0">
            <a:solidFill>
              <a:schemeClr val="tx1"/>
            </a:solidFill>
          </a:endParaRPr>
        </a:p>
      </dgm:t>
    </dgm:pt>
    <dgm:pt modelId="{D1B8916F-1109-4208-BB73-DAEF63BCAFA0}" type="parTrans" cxnId="{54BB2209-4971-4D3D-8BB1-3556F30F02C7}">
      <dgm:prSet/>
      <dgm:spPr/>
      <dgm:t>
        <a:bodyPr/>
        <a:lstStyle/>
        <a:p>
          <a:endParaRPr lang="ru-RU"/>
        </a:p>
      </dgm:t>
    </dgm:pt>
    <dgm:pt modelId="{B38EF586-FABB-479B-8C6B-C4CAE1C87557}" type="sibTrans" cxnId="{54BB2209-4971-4D3D-8BB1-3556F30F02C7}">
      <dgm:prSet/>
      <dgm:spPr/>
      <dgm:t>
        <a:bodyPr/>
        <a:lstStyle/>
        <a:p>
          <a:endParaRPr lang="ru-RU"/>
        </a:p>
      </dgm:t>
    </dgm:pt>
    <dgm:pt modelId="{CE2B681A-C489-494C-BA34-2BA69A487B67}">
      <dgm:prSet phldrT="[Текст]"/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АИС оператора реестра</a:t>
          </a:r>
          <a:endParaRPr lang="ru-RU" dirty="0">
            <a:solidFill>
              <a:schemeClr val="tx1"/>
            </a:solidFill>
          </a:endParaRPr>
        </a:p>
      </dgm:t>
    </dgm:pt>
    <dgm:pt modelId="{27485D9D-F9CD-4E66-A7E6-3C20026805FE}" type="parTrans" cxnId="{E2DBB716-CF54-4E6C-A55B-527E27EC8A9F}">
      <dgm:prSet/>
      <dgm:spPr/>
      <dgm:t>
        <a:bodyPr/>
        <a:lstStyle/>
        <a:p>
          <a:endParaRPr lang="ru-RU"/>
        </a:p>
      </dgm:t>
    </dgm:pt>
    <dgm:pt modelId="{D1E7C61E-669C-4D07-BBC8-0AA027D9448D}" type="sibTrans" cxnId="{E2DBB716-CF54-4E6C-A55B-527E27EC8A9F}">
      <dgm:prSet/>
      <dgm:spPr/>
      <dgm:t>
        <a:bodyPr/>
        <a:lstStyle/>
        <a:p>
          <a:endParaRPr lang="ru-RU"/>
        </a:p>
      </dgm:t>
    </dgm:pt>
    <dgm:pt modelId="{68F26265-324A-4F9B-9A5C-B35CEEEA6E91}" type="pres">
      <dgm:prSet presAssocID="{5D5041E7-5141-4BF8-942F-32B39CC2E9F6}" presName="compositeShape" presStyleCnt="0">
        <dgm:presLayoutVars>
          <dgm:chMax val="7"/>
          <dgm:dir/>
          <dgm:resizeHandles val="exact"/>
        </dgm:presLayoutVars>
      </dgm:prSet>
      <dgm:spPr/>
    </dgm:pt>
    <dgm:pt modelId="{7D4676A6-88EE-4902-832F-515800D5AF5B}" type="pres">
      <dgm:prSet presAssocID="{3D642B76-F878-402D-8903-D926D1B34912}" presName="circ1" presStyleLbl="vennNode1" presStyleIdx="0" presStyleCnt="3"/>
      <dgm:spPr/>
      <dgm:t>
        <a:bodyPr/>
        <a:lstStyle/>
        <a:p>
          <a:endParaRPr lang="ru-RU"/>
        </a:p>
      </dgm:t>
    </dgm:pt>
    <dgm:pt modelId="{7761000E-BC52-4249-94A5-AC741D2A3E08}" type="pres">
      <dgm:prSet presAssocID="{3D642B76-F878-402D-8903-D926D1B3491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1FB76-103D-4AF6-845D-8718309BF46A}" type="pres">
      <dgm:prSet presAssocID="{7D577437-A9ED-470C-AD9E-8BB36843A082}" presName="circ2" presStyleLbl="vennNode1" presStyleIdx="1" presStyleCnt="3"/>
      <dgm:spPr/>
      <dgm:t>
        <a:bodyPr/>
        <a:lstStyle/>
        <a:p>
          <a:endParaRPr lang="ru-RU"/>
        </a:p>
      </dgm:t>
    </dgm:pt>
    <dgm:pt modelId="{123A7F4B-0712-4B71-9E6F-869FD84034DD}" type="pres">
      <dgm:prSet presAssocID="{7D577437-A9ED-470C-AD9E-8BB36843A08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96D97-E008-4F1D-AC60-B6FE286AE9D9}" type="pres">
      <dgm:prSet presAssocID="{CE2B681A-C489-494C-BA34-2BA69A487B67}" presName="circ3" presStyleLbl="vennNode1" presStyleIdx="2" presStyleCnt="3" custLinFactNeighborX="-1448" custLinFactNeighborY="-275"/>
      <dgm:spPr/>
      <dgm:t>
        <a:bodyPr/>
        <a:lstStyle/>
        <a:p>
          <a:endParaRPr lang="ru-RU"/>
        </a:p>
      </dgm:t>
    </dgm:pt>
    <dgm:pt modelId="{007D5664-9480-45B5-BF55-735E26CA020B}" type="pres">
      <dgm:prSet presAssocID="{CE2B681A-C489-494C-BA34-2BA69A487B6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276965-D55D-4795-B23C-308128CB19E4}" type="presOf" srcId="{3D642B76-F878-402D-8903-D926D1B34912}" destId="{7761000E-BC52-4249-94A5-AC741D2A3E08}" srcOrd="1" destOrd="0" presId="urn:microsoft.com/office/officeart/2005/8/layout/venn1"/>
    <dgm:cxn modelId="{9700345E-CDA4-4F45-A5D2-1A9BEA2BFE0C}" type="presOf" srcId="{5D5041E7-5141-4BF8-942F-32B39CC2E9F6}" destId="{68F26265-324A-4F9B-9A5C-B35CEEEA6E91}" srcOrd="0" destOrd="0" presId="urn:microsoft.com/office/officeart/2005/8/layout/venn1"/>
    <dgm:cxn modelId="{89836223-8784-4723-A7C3-7ADD5556FB22}" srcId="{5D5041E7-5141-4BF8-942F-32B39CC2E9F6}" destId="{3D642B76-F878-402D-8903-D926D1B34912}" srcOrd="0" destOrd="0" parTransId="{DD417ECB-771A-4522-A137-25269628AC42}" sibTransId="{1B025F66-2BFA-4EFE-99A8-3B9FEFF2E9EE}"/>
    <dgm:cxn modelId="{C7FA62D4-9612-4655-94B2-34A617DEBD10}" type="presOf" srcId="{7D577437-A9ED-470C-AD9E-8BB36843A082}" destId="{8401FB76-103D-4AF6-845D-8718309BF46A}" srcOrd="0" destOrd="0" presId="urn:microsoft.com/office/officeart/2005/8/layout/venn1"/>
    <dgm:cxn modelId="{0885A148-271B-43E1-B3A9-E3CB90247FCF}" type="presOf" srcId="{7D577437-A9ED-470C-AD9E-8BB36843A082}" destId="{123A7F4B-0712-4B71-9E6F-869FD84034DD}" srcOrd="1" destOrd="0" presId="urn:microsoft.com/office/officeart/2005/8/layout/venn1"/>
    <dgm:cxn modelId="{54BB2209-4971-4D3D-8BB1-3556F30F02C7}" srcId="{5D5041E7-5141-4BF8-942F-32B39CC2E9F6}" destId="{7D577437-A9ED-470C-AD9E-8BB36843A082}" srcOrd="1" destOrd="0" parTransId="{D1B8916F-1109-4208-BB73-DAEF63BCAFA0}" sibTransId="{B38EF586-FABB-479B-8C6B-C4CAE1C87557}"/>
    <dgm:cxn modelId="{36A7F48D-F3B2-4BAF-921C-8D5E9CDDC64E}" type="presOf" srcId="{CE2B681A-C489-494C-BA34-2BA69A487B67}" destId="{007D5664-9480-45B5-BF55-735E26CA020B}" srcOrd="1" destOrd="0" presId="urn:microsoft.com/office/officeart/2005/8/layout/venn1"/>
    <dgm:cxn modelId="{FB4F9652-4531-404E-974F-FF7710A4DC34}" type="presOf" srcId="{CE2B681A-C489-494C-BA34-2BA69A487B67}" destId="{FE996D97-E008-4F1D-AC60-B6FE286AE9D9}" srcOrd="0" destOrd="0" presId="urn:microsoft.com/office/officeart/2005/8/layout/venn1"/>
    <dgm:cxn modelId="{E2DBB716-CF54-4E6C-A55B-527E27EC8A9F}" srcId="{5D5041E7-5141-4BF8-942F-32B39CC2E9F6}" destId="{CE2B681A-C489-494C-BA34-2BA69A487B67}" srcOrd="2" destOrd="0" parTransId="{27485D9D-F9CD-4E66-A7E6-3C20026805FE}" sibTransId="{D1E7C61E-669C-4D07-BBC8-0AA027D9448D}"/>
    <dgm:cxn modelId="{614F7E82-0F47-41E3-83E5-75A0FAACC142}" type="presOf" srcId="{3D642B76-F878-402D-8903-D926D1B34912}" destId="{7D4676A6-88EE-4902-832F-515800D5AF5B}" srcOrd="0" destOrd="0" presId="urn:microsoft.com/office/officeart/2005/8/layout/venn1"/>
    <dgm:cxn modelId="{76DE8940-A27F-4574-AF47-626547F1797C}" type="presParOf" srcId="{68F26265-324A-4F9B-9A5C-B35CEEEA6E91}" destId="{7D4676A6-88EE-4902-832F-515800D5AF5B}" srcOrd="0" destOrd="0" presId="urn:microsoft.com/office/officeart/2005/8/layout/venn1"/>
    <dgm:cxn modelId="{4C3F5E08-0D89-4926-8CB2-CEE14641B217}" type="presParOf" srcId="{68F26265-324A-4F9B-9A5C-B35CEEEA6E91}" destId="{7761000E-BC52-4249-94A5-AC741D2A3E08}" srcOrd="1" destOrd="0" presId="urn:microsoft.com/office/officeart/2005/8/layout/venn1"/>
    <dgm:cxn modelId="{18EDAF0F-63DC-4E40-9C7E-4FC07530ABA7}" type="presParOf" srcId="{68F26265-324A-4F9B-9A5C-B35CEEEA6E91}" destId="{8401FB76-103D-4AF6-845D-8718309BF46A}" srcOrd="2" destOrd="0" presId="urn:microsoft.com/office/officeart/2005/8/layout/venn1"/>
    <dgm:cxn modelId="{B8ABFD22-6439-4C34-8F5D-30F088C489A1}" type="presParOf" srcId="{68F26265-324A-4F9B-9A5C-B35CEEEA6E91}" destId="{123A7F4B-0712-4B71-9E6F-869FD84034DD}" srcOrd="3" destOrd="0" presId="urn:microsoft.com/office/officeart/2005/8/layout/venn1"/>
    <dgm:cxn modelId="{9E82AE91-59FB-4466-8D29-08D671306BE4}" type="presParOf" srcId="{68F26265-324A-4F9B-9A5C-B35CEEEA6E91}" destId="{FE996D97-E008-4F1D-AC60-B6FE286AE9D9}" srcOrd="4" destOrd="0" presId="urn:microsoft.com/office/officeart/2005/8/layout/venn1"/>
    <dgm:cxn modelId="{4FC8958C-B229-4061-8102-78C46764CC71}" type="presParOf" srcId="{68F26265-324A-4F9B-9A5C-B35CEEEA6E91}" destId="{007D5664-9480-45B5-BF55-735E26CA020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4676A6-88EE-4902-832F-515800D5AF5B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Zapret-info.gov.ru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153920" y="477519"/>
        <a:ext cx="1788160" cy="1097280"/>
      </dsp:txXfrm>
    </dsp:sp>
    <dsp:sp modelId="{8401FB76-103D-4AF6-845D-8718309BF46A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ЕИС</a:t>
          </a:r>
          <a:r>
            <a:rPr lang="ru-RU" sz="1600" kern="1200" dirty="0" smtClean="0">
              <a:solidFill>
                <a:schemeClr val="bg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Роскомнадзора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454400" y="2204720"/>
        <a:ext cx="1463040" cy="1341120"/>
      </dsp:txXfrm>
    </dsp:sp>
    <dsp:sp modelId="{FE996D97-E008-4F1D-AC60-B6FE286AE9D9}">
      <dsp:nvSpPr>
        <dsp:cNvPr id="0" name=""/>
        <dsp:cNvSpPr/>
      </dsp:nvSpPr>
      <dsp:spPr>
        <a:xfrm>
          <a:off x="913635" y="1568094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АИС оператора реестра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143251" y="2198014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Lucida Sans Unicode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Lucida Sans Unicode" charset="0"/>
              </a:defRPr>
            </a:lvl1pPr>
          </a:lstStyle>
          <a:p>
            <a:pPr>
              <a:defRPr/>
            </a:pPr>
            <a:fld id="{4C274205-F6AF-493D-8EBD-B01AB29152F2}" type="datetimeFigureOut">
              <a:rPr lang="ru-RU"/>
              <a:pPr>
                <a:defRPr/>
              </a:pPr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Lucida Sans Unicode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Lucida Sans Unicode" charset="0"/>
              </a:defRPr>
            </a:lvl1pPr>
          </a:lstStyle>
          <a:p>
            <a:pPr>
              <a:defRPr/>
            </a:pPr>
            <a:fld id="{03193ED4-D8F5-4D09-8670-A9FCDFE92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</a:defRPr>
            </a:lvl1pPr>
          </a:lstStyle>
          <a:p>
            <a:pPr>
              <a:defRPr/>
            </a:pPr>
            <a:fld id="{D8AF17AE-EA57-4327-9667-6A5236D20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B8C2AC6-4565-4732-93BD-1F89514D298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  <a:defRPr/>
            </a:pPr>
            <a:fld id="{0A0FD345-FE34-4CE3-8B58-FF7C472F1F65}" type="slidenum">
              <a:rPr 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98000"/>
                </a:lnSpc>
                <a:defRPr/>
              </a:pPr>
              <a:t>1</a:t>
            </a:fld>
            <a:fld id="{CA60E808-284F-4E44-BBAA-041B99B127BF}" type="slidenum">
              <a:rPr 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98000"/>
                </a:lnSpc>
                <a:defRPr/>
              </a:pPr>
              <a:t>1</a:t>
            </a:fld>
            <a:endParaRPr 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893E945-65BA-4F27-BF08-232B144B8633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AA507F-606E-488D-9335-B790770BAB08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7C68A60-AB6C-4B08-916A-033775B7BCB5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mtClean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  <a:defRPr/>
            </a:pPr>
            <a:fld id="{C45257A8-E065-4084-8277-1BC72B59CBD9}" type="slidenum">
              <a:rPr 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98000"/>
                </a:lnSpc>
                <a:defRPr/>
              </a:pPr>
              <a:t>2</a:t>
            </a:fld>
            <a:fld id="{49370CB7-2DD0-4F29-B535-47E9541D1A34}" type="slidenum">
              <a:rPr 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98000"/>
                </a:lnSpc>
                <a:defRPr/>
              </a:pPr>
              <a:t>2</a:t>
            </a:fld>
            <a:endParaRPr 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2B1ABE6-4825-40CF-BA95-A4E57AC85EF2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0C645F3-694B-40F3-BFEE-B409698AA7D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ln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mtClean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9536" rIns="90000" bIns="45000" anchor="b"/>
          <a:lstStyle/>
          <a:p>
            <a:pPr hangingPunct="1">
              <a:lnSpc>
                <a:spcPct val="98000"/>
              </a:lnSpc>
              <a:defRPr/>
            </a:pPr>
            <a:fld id="{7E732051-9147-400F-B1F9-5042C608322F}" type="slidenum">
              <a:rPr 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98000"/>
                </a:lnSpc>
                <a:defRPr/>
              </a:pPr>
              <a:t>4</a:t>
            </a:fld>
            <a:fld id="{3F498BC1-D3FE-4BCE-A23F-EA5016078398}" type="slidenum">
              <a:rPr lang="ru-RU">
                <a:solidFill>
                  <a:srgbClr val="FFFFFF"/>
                </a:solidFill>
                <a:latin typeface="+mn-lt" charset="0"/>
              </a:rPr>
              <a:pPr hangingPunct="1">
                <a:lnSpc>
                  <a:spcPct val="98000"/>
                </a:lnSpc>
                <a:defRPr/>
              </a:pPr>
              <a:t>4</a:t>
            </a:fld>
            <a:endParaRPr lang="ru-RU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E6720E0-707F-4971-B262-758AD5F14FA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95F7A76-CED2-4ADB-B206-9B3DCC4F29E7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2C6EA5F-03E9-44CC-B3CA-DD9F37B605F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9A14BF2-F1A5-47DB-93B4-9854BCC0C91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8BE4CD9-E8A0-4E8F-8C02-5D0421CA097F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6B1C5-77B1-49E2-B127-74966EB83603}" type="slidenum">
              <a:rPr lang="ru-RU"/>
              <a:pPr>
                <a:defRPr/>
              </a:pPr>
              <a:t>‹#›</a:t>
            </a:fld>
            <a:fld id="{6B8EFA33-5D2B-48DC-9BD9-A29B9E169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834A-5F0A-417B-AEDB-DEC0DD8FFD02}" type="slidenum">
              <a:rPr lang="ru-RU"/>
              <a:pPr>
                <a:defRPr/>
              </a:pPr>
              <a:t>‹#›</a:t>
            </a:fld>
            <a:fld id="{E092F26E-BE45-4096-B07F-256D94FE5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15611-DFB8-47AB-97B7-4A7AAEF45CF5}" type="slidenum">
              <a:rPr lang="ru-RU"/>
              <a:pPr>
                <a:defRPr/>
              </a:pPr>
              <a:t>‹#›</a:t>
            </a:fld>
            <a:fld id="{F2454820-2590-4E29-B1A6-709B8D547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4444-9D83-44BE-8428-7483CC3204D5}" type="slidenum">
              <a:rPr lang="ru-RU"/>
              <a:pPr>
                <a:defRPr/>
              </a:pPr>
              <a:t>‹#›</a:t>
            </a:fld>
            <a:fld id="{2D0C97E8-0428-48B2-A520-45C60FAD2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561A-0EF1-409D-98D1-60A417578A46}" type="slidenum">
              <a:rPr lang="ru-RU"/>
              <a:pPr>
                <a:defRPr/>
              </a:pPr>
              <a:t>‹#›</a:t>
            </a:fld>
            <a:fld id="{BAFFECD8-477F-47A6-9E9B-A31557048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5BB7-8B61-4C44-8F96-28AF349450A0}" type="slidenum">
              <a:rPr lang="ru-RU"/>
              <a:pPr>
                <a:defRPr/>
              </a:pPr>
              <a:t>‹#›</a:t>
            </a:fld>
            <a:fld id="{73BFAD8C-2EEF-4CD2-B2FD-B04B6E270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7E7EA-DB7D-4674-8BC9-9FCC9CF816D5}" type="slidenum">
              <a:rPr lang="ru-RU"/>
              <a:pPr>
                <a:defRPr/>
              </a:pPr>
              <a:t>‹#›</a:t>
            </a:fld>
            <a:fld id="{339EF3E4-F6DD-4DB7-9759-EA875B458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AD64-BF10-48CE-825B-730363907CF8}" type="slidenum">
              <a:rPr lang="ru-RU"/>
              <a:pPr>
                <a:defRPr/>
              </a:pPr>
              <a:t>‹#›</a:t>
            </a:fld>
            <a:fld id="{B196A83E-E191-48DD-B57D-9D2A8C51C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45F2-BAA0-4752-B9E0-4FA6CE57514A}" type="slidenum">
              <a:rPr lang="ru-RU"/>
              <a:pPr>
                <a:defRPr/>
              </a:pPr>
              <a:t>‹#›</a:t>
            </a:fld>
            <a:fld id="{E01CE7E7-CA50-428A-A799-B3EE97610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530A-E200-4DCD-B3C0-D2B17BC323E4}" type="slidenum">
              <a:rPr lang="ru-RU"/>
              <a:pPr>
                <a:defRPr/>
              </a:pPr>
              <a:t>‹#›</a:t>
            </a:fld>
            <a:fld id="{2A2BFF1B-ABB3-4B63-B696-E7B2E3585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E17B-BB53-446D-B90F-A1077472C6CF}" type="slidenum">
              <a:rPr lang="ru-RU"/>
              <a:pPr>
                <a:defRPr/>
              </a:pPr>
              <a:t>‹#›</a:t>
            </a:fld>
            <a:fld id="{540C3DD6-2578-4E8D-B947-EDFC2BD7B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Lucida Sans Unicode" charset="0"/>
              </a:defRPr>
            </a:lvl1pPr>
          </a:lstStyle>
          <a:p>
            <a:pPr>
              <a:defRPr/>
            </a:pPr>
            <a:r>
              <a:rPr lang="ru-RU"/>
              <a:t>22.11.12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Lucida Sans Unicode" charset="0"/>
              </a:defRPr>
            </a:lvl1pPr>
          </a:lstStyle>
          <a:p>
            <a:pPr>
              <a:defRPr/>
            </a:pPr>
            <a:r>
              <a:rPr lang="ru-RU"/>
              <a:t>05.12.12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Lucida Sans Unicode" charset="0"/>
              </a:defRPr>
            </a:lvl1pPr>
          </a:lstStyle>
          <a:p>
            <a:pPr>
              <a:defRPr/>
            </a:pPr>
            <a:fld id="{9E17993D-57EB-4D06-A366-9F0DB05ADE93}" type="slidenum">
              <a:rPr lang="ru-RU"/>
              <a:pPr>
                <a:defRPr/>
              </a:pPr>
              <a:t>‹#›</a:t>
            </a:fld>
            <a:fld id="{98C6BC81-6541-4A22-8339-BFA98F0A0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0" r:id="rId2"/>
    <p:sldLayoutId id="2147484026" r:id="rId3"/>
    <p:sldLayoutId id="2147484021" r:id="rId4"/>
    <p:sldLayoutId id="2147484022" r:id="rId5"/>
    <p:sldLayoutId id="2147484023" r:id="rId6"/>
    <p:sldLayoutId id="2147484027" r:id="rId7"/>
    <p:sldLayoutId id="2147484028" r:id="rId8"/>
    <p:sldLayoutId id="2147484029" r:id="rId9"/>
    <p:sldLayoutId id="2147484024" r:id="rId10"/>
    <p:sldLayoutId id="214748403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Microsoft_Office_Excel1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206500" y="169863"/>
            <a:ext cx="7551738" cy="8826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dirty="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</a:t>
            </a:r>
            <a:r>
              <a:rPr lang="ru-RU" sz="1600" dirty="0" err="1">
                <a:solidFill>
                  <a:srgbClr val="FFC000"/>
                </a:solidFill>
                <a:latin typeface="Garamond" pitchFamily="16" charset="0"/>
              </a:rPr>
              <a:t>Роскомнадзор</a:t>
            </a:r>
            <a:r>
              <a:rPr lang="ru-RU" sz="1600" smtClean="0">
                <a:solidFill>
                  <a:srgbClr val="FFC000"/>
                </a:solidFill>
                <a:latin typeface="Garamond" pitchFamily="16" charset="0"/>
              </a:rPr>
              <a:t>)</a:t>
            </a:r>
            <a:endParaRPr lang="ru-RU" sz="1600" dirty="0">
              <a:solidFill>
                <a:srgbClr val="FFC000"/>
              </a:solidFill>
              <a:latin typeface="Garamond" pitchFamily="1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69863"/>
            <a:ext cx="1027112" cy="93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06500" y="1412875"/>
            <a:ext cx="7686675" cy="35179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7600" rIns="90000" bIns="45000"/>
          <a:lstStyle/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>
                <a:latin typeface="Times New Roman" pitchFamily="16" charset="0"/>
              </a:rPr>
              <a:t>Правовое регулирование информационной безопасности детей.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>
                <a:latin typeface="Times New Roman" pitchFamily="16" charset="0"/>
              </a:rPr>
              <a:t>Федеральный Закон от 29.12.2010 года № 436-ФЗ </a:t>
            </a:r>
            <a:br>
              <a:rPr lang="ru-RU" sz="2000">
                <a:latin typeface="Times New Roman" pitchFamily="16" charset="0"/>
              </a:rPr>
            </a:br>
            <a:r>
              <a:rPr lang="ru-RU" sz="2000">
                <a:latin typeface="Times New Roman" pitchFamily="16" charset="0"/>
              </a:rPr>
              <a:t>«О защите детей от информации, причиняющей вред их здоровью и развитию». 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>
                <a:latin typeface="Times New Roman" pitchFamily="16" charset="0"/>
              </a:rPr>
              <a:t>Практика применения и результаты контрольно-надзорной деятельности.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000">
                <a:latin typeface="Times New Roman" pitchFamily="16" charset="0"/>
              </a:rPr>
              <a:t>Федеральный закон от 28.07.2012 № 139-ФЗ «О внесении изменений в Федеральный закон «О защите детей от информации, причиняющей вред их здоровью и развитию» и отдельные законодательные акты Российской Федерации».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>
                <a:latin typeface="Times New Roman" pitchFamily="16" charset="0"/>
              </a:rPr>
              <a:t/>
            </a:r>
            <a:br>
              <a:rPr lang="ru-RU">
                <a:latin typeface="Times New Roman" pitchFamily="16" charset="0"/>
              </a:rPr>
            </a:br>
            <a:endParaRPr lang="ru-RU">
              <a:latin typeface="Times New Roman" pitchFamily="16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206500" y="5413375"/>
            <a:ext cx="3005138" cy="584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ru-RU" sz="1600">
                <a:latin typeface="Times New Roman" pitchFamily="16" charset="0"/>
              </a:rPr>
              <a:t>Заместитель руководителя Управления  О.Д. Шевченко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1054100" y="1052513"/>
            <a:ext cx="7704138" cy="0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>
            <a:off x="1044575" y="1989138"/>
            <a:ext cx="19050" cy="2016125"/>
          </a:xfrm>
          <a:prstGeom prst="line">
            <a:avLst/>
          </a:prstGeom>
          <a:noFill/>
          <a:ln w="3816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5837238" y="5419725"/>
            <a:ext cx="3059112" cy="5842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endParaRPr lang="ru-RU" sz="1600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187450" y="190500"/>
            <a:ext cx="7615238" cy="7762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 по Тюменской области, Ханты-Мансийскому автономному округу-Югре и Ямало-Ненецкому автономному округу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4925"/>
            <a:ext cx="1027113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1054100" y="1087438"/>
            <a:ext cx="7704138" cy="1587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119063" y="1196975"/>
            <a:ext cx="8896350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Решение об отнесении информации к запрещенной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5148263" y="1852613"/>
            <a:ext cx="3867150" cy="23685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ФСКН</a:t>
            </a:r>
          </a:p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В отношении информации о способах, методах разработки, изготовления и использования наркотических средств, психотропных веществ и их прекурсоров, местах приобретения таких средств, веществ, а также о способах и местах культивирования наркосодержащих растений.</a:t>
            </a:r>
          </a:p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SzPct val="45000"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8501063" y="6345238"/>
            <a:ext cx="514350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>
              <a:tabLst>
                <a:tab pos="723900" algn="l"/>
              </a:tabLst>
            </a:pPr>
            <a:fld id="{6578CDE4-EEFC-41EF-806A-8FF747B81BE5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>
                <a:tabLst>
                  <a:tab pos="723900" algn="l"/>
                </a:tabLst>
              </a:pPr>
              <a:t>10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119063" y="1916113"/>
            <a:ext cx="4597400" cy="31670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Роскомнадзор</a:t>
            </a:r>
          </a:p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В отношении материалов  с порнографическими изображениями несовершеннолетних.</a:t>
            </a:r>
          </a:p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 А также в отношении информации о способах, методах разработки, изготовления и использования наркотических средств, местах приобретения таких средств, о способах и местах культивирования наркосодержащих растений и о способах совершения самоубийства, призывов к совершению самоубийств, размещенных в продукции СМИ.</a:t>
            </a:r>
          </a:p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SzPct val="45000"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8" name="Rectangle 5"/>
          <p:cNvSpPr>
            <a:spLocks noChangeArrowheads="1"/>
          </p:cNvSpPr>
          <p:nvPr/>
        </p:nvSpPr>
        <p:spPr bwMode="auto">
          <a:xfrm>
            <a:off x="5148263" y="4581525"/>
            <a:ext cx="3867150" cy="13684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Роспотребнадзор</a:t>
            </a:r>
          </a:p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В отношении информации о способах совершения самоубийства, а также призывов к совершению самоубийств.</a:t>
            </a:r>
          </a:p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SzPct val="45000"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9" name="Rectangle 5"/>
          <p:cNvSpPr>
            <a:spLocks noChangeArrowheads="1"/>
          </p:cNvSpPr>
          <p:nvPr/>
        </p:nvSpPr>
        <p:spPr bwMode="auto">
          <a:xfrm>
            <a:off x="403225" y="5373688"/>
            <a:ext cx="4029075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Вступившее в законную силу решение суда</a:t>
            </a:r>
          </a:p>
          <a:p>
            <a:pPr marL="285750" indent="-284163" algn="just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SzPct val="45000"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4925"/>
            <a:ext cx="1027113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1187450" y="73025"/>
            <a:ext cx="777716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 по Тюменской области, Ханты-Мансийскому автономному округу-Югре и Ямало-Ненецкому автономному округу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054100" y="968375"/>
            <a:ext cx="7704138" cy="1588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8438" name="Диаграмма 8" descr="боо"/>
          <p:cNvGraphicFramePr>
            <a:graphicFrameLocks/>
          </p:cNvGraphicFramePr>
          <p:nvPr/>
        </p:nvGraphicFramePr>
        <p:xfrm>
          <a:off x="1627188" y="2009775"/>
          <a:ext cx="6557962" cy="4237038"/>
        </p:xfrm>
        <a:graphic>
          <a:graphicData uri="http://schemas.openxmlformats.org/presentationml/2006/ole">
            <p:oleObj spid="_x0000_s18438" r:id="rId4" imgW="6559865" imgH="4237087" progId="Excel.Chart.8">
              <p:embed/>
            </p:oleObj>
          </a:graphicData>
        </a:graphic>
      </p:graphicFrame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920750" y="1268413"/>
            <a:ext cx="7837488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b="1">
                <a:latin typeface="Times New Roman" pitchFamily="16" charset="0"/>
              </a:rPr>
              <a:t>Действующие записи в реестре по категориям запрещенной информации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8501063" y="6345238"/>
            <a:ext cx="514350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>
              <a:tabLst>
                <a:tab pos="723900" algn="l"/>
              </a:tabLst>
            </a:pPr>
            <a:fld id="{1C1ABDAE-8423-483B-BF9A-9B09EF64959A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>
                <a:tabLst>
                  <a:tab pos="723900" algn="l"/>
                </a:tabLst>
              </a:pPr>
              <a:t>11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051050" y="2997200"/>
            <a:ext cx="5761038" cy="64611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3600">
                <a:latin typeface="Palatino Linotype" charset="0"/>
              </a:rPr>
              <a:t>Благодарю за внимание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1054100" y="152400"/>
            <a:ext cx="7704138" cy="8286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 по Тюменской области, Ханты-Мансийскому автономному округу-Югре и Ямало-Ненецкому автономному округу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363" y="168275"/>
            <a:ext cx="1027112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069975" y="1092200"/>
            <a:ext cx="7704138" cy="1588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8518525" y="6326188"/>
            <a:ext cx="363538" cy="4381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/>
            <a:fld id="{D7CC1D25-8554-4082-AC63-93156F03114C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/>
              <a:t>2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8861425" y="6073775"/>
            <a:ext cx="238125" cy="6905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3820" rIns="90000" bIns="45000"/>
          <a:lstStyle/>
          <a:p>
            <a:pPr hangingPunct="1"/>
            <a:endParaRPr lang="ru-RU" sz="1000">
              <a:solidFill>
                <a:srgbClr val="000000"/>
              </a:solidFill>
            </a:endParaRP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3924300" y="2565400"/>
            <a:ext cx="5056188" cy="3671888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lIns="90000" tIns="55080" rIns="90000" bIns="45000"/>
          <a:lstStyle/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Устанавливает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ограничения на оборот информационной продукции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правовые режимы оборота информационной продукции среди детей (информация с ограниченным доступом, информация, запрещенная для детей)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возрастную классификацию информационной продукции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ответственность для распространителей и изготовителей информационной продукции, виновных в нарушении закона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единые знаки информационной продукции в графической форме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SzPct val="45000"/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1222375" y="1196975"/>
            <a:ext cx="6856413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Правовые механизмы по охране и защите детей от информации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74638" y="1712913"/>
            <a:ext cx="8526462" cy="64928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indent="-284163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Федеральный закон от 29.12.2010 № 436-ФЗ «О защите детей от информации, причиняющей вред их здоровью и развитию». Вступил в силу  с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01.09.2012</a:t>
            </a:r>
          </a:p>
        </p:txBody>
      </p:sp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106363" y="2565400"/>
            <a:ext cx="3817937" cy="36718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FFC000"/>
                </a:solidFill>
                <a:latin typeface="Times New Roman" pitchFamily="16" charset="0"/>
              </a:rPr>
              <a:t>Охватывает</a:t>
            </a: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виды информационной продукции</a:t>
            </a:r>
          </a:p>
          <a:p>
            <a:pPr hangingPunct="1">
              <a:lnSpc>
                <a:spcPct val="95000"/>
              </a:lnSpc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latin typeface="Times New Roman" pitchFamily="16" charset="0"/>
              </a:rPr>
              <a:t>продукция СМИ</a:t>
            </a:r>
          </a:p>
          <a:p>
            <a:pPr hangingPunct="1">
              <a:lnSpc>
                <a:spcPct val="95000"/>
              </a:lnSpc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latin typeface="Times New Roman" pitchFamily="16" charset="0"/>
              </a:rPr>
              <a:t>печатная продукция</a:t>
            </a:r>
          </a:p>
          <a:p>
            <a:pPr hangingPunct="1">
              <a:lnSpc>
                <a:spcPct val="95000"/>
              </a:lnSpc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latin typeface="Times New Roman" pitchFamily="16" charset="0"/>
              </a:rPr>
              <a:t>аудиовизуальная продукция на любых видах носителей, программы для электронных вычислительных машин и базы данных</a:t>
            </a:r>
          </a:p>
          <a:p>
            <a:pPr hangingPunct="1">
              <a:lnSpc>
                <a:spcPct val="95000"/>
              </a:lnSpc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latin typeface="Times New Roman" pitchFamily="16" charset="0"/>
              </a:rPr>
              <a:t>информация, распространяемая посредством зрелищных мероприятий, посредством информационно-телекоммуникационных сетей, в том числе сети "Интернет", и сетей подвижной радиотелефонной связи.</a:t>
            </a:r>
            <a:endParaRPr lang="ru-RU"/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1277938" y="190500"/>
            <a:ext cx="7588250" cy="7794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 по Тюменской области, Ханты-Мансийскому автономному округу-Югре и Ямало-Ненецкому автономному округу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8100"/>
            <a:ext cx="1027113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054100" y="1125538"/>
            <a:ext cx="7704138" cy="0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1166813" y="1223963"/>
            <a:ext cx="7396162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Перечень информации, запрещенной к распространению среди детей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8562975" y="6237288"/>
            <a:ext cx="355600" cy="4492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>
              <a:tabLst>
                <a:tab pos="723900" algn="l"/>
              </a:tabLst>
            </a:pPr>
            <a:fld id="{5A3DE50C-2722-4C12-939F-6AD44DBE7D91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>
                <a:tabLst>
                  <a:tab pos="723900" algn="l"/>
                </a:tabLst>
              </a:pPr>
              <a:t>3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1731963"/>
          <a:ext cx="8615363" cy="3573463"/>
        </p:xfrm>
        <a:graphic>
          <a:graphicData uri="http://schemas.openxmlformats.org/drawingml/2006/table">
            <a:tbl>
              <a:tblPr/>
              <a:tblGrid>
                <a:gridCol w="8615363"/>
              </a:tblGrid>
              <a:tr h="357346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ü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побуждающая детей к совершению действий, представляющих угрозу их жизни и (или) здоровью, в том числе к причинению вреда своему здоровью, самоубийству;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ü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способная вызвать у детей желание употребить наркотические средства, психотропные и (или) одурманивающие вещества, табачные изделия, алкогольную и спиртосодержащую продукцию, пиво и напитки, изготавливаемые на его основе, принять участие в азартных играх, заниматься проституцией, бродяжничеством или попрошайничеством;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ü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обосновывающая или оправдывающая допустимость насилия и (или) жестокости либо побуждающая осуществлять насильственные действия по отношению к людям или животным, за исключением случаев, предусмотренных данным законом;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ü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отрицающая семейные ценности и формирующая неуважение к родителям и (или) другим членам семьи;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ü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оправдывающая противоправное поведение;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ü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информацию, содержащую нецензурную брань;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Char char="ü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информацию порнографического характера.</a:t>
                      </a: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10254" name="Rectangle 5"/>
          <p:cNvSpPr>
            <a:spLocks noChangeArrowheads="1"/>
          </p:cNvSpPr>
          <p:nvPr/>
        </p:nvSpPr>
        <p:spPr bwMode="auto">
          <a:xfrm>
            <a:off x="1166813" y="5459413"/>
            <a:ext cx="7221537" cy="7778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53820" rIns="90000" bIns="45000"/>
          <a:lstStyle/>
          <a:p>
            <a:pPr hangingPunct="1"/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Не подлежит распространению посредством теле- радиовещания с 4 до 23 часов  по местному времени. Печатная продукция в местах доступных для детей распространяется в запечатанном виде</a:t>
            </a:r>
          </a:p>
        </p:txBody>
      </p:sp>
      <p:sp>
        <p:nvSpPr>
          <p:cNvPr id="10255" name="Oval 3"/>
          <p:cNvSpPr>
            <a:spLocks noChangeArrowheads="1"/>
          </p:cNvSpPr>
          <p:nvPr/>
        </p:nvSpPr>
        <p:spPr bwMode="auto">
          <a:xfrm>
            <a:off x="315913" y="5516563"/>
            <a:ext cx="719137" cy="576262"/>
          </a:xfrm>
          <a:prstGeom prst="ellipse">
            <a:avLst/>
          </a:prstGeom>
          <a:noFill/>
          <a:ln w="19080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2000"/>
              </a:lnSpc>
            </a:pPr>
            <a:r>
              <a:rPr lang="ru-RU" sz="1700">
                <a:solidFill>
                  <a:srgbClr val="000000"/>
                </a:solidFill>
                <a:latin typeface="Palatino Linotype" charset="0"/>
              </a:rPr>
              <a:t>18+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165100" y="6254750"/>
            <a:ext cx="37861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250950" y="190500"/>
            <a:ext cx="7629525" cy="6207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 dirty="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</a:t>
            </a:r>
            <a:r>
              <a:rPr lang="ru-RU" sz="1600" dirty="0" err="1">
                <a:solidFill>
                  <a:srgbClr val="FFC000"/>
                </a:solidFill>
                <a:latin typeface="Garamond" pitchFamily="16" charset="0"/>
              </a:rPr>
              <a:t>Роскомнадзор</a:t>
            </a:r>
            <a:r>
              <a:rPr lang="ru-RU" sz="1600" dirty="0" smtClean="0">
                <a:solidFill>
                  <a:srgbClr val="FFC000"/>
                </a:solidFill>
                <a:latin typeface="Garamond" pitchFamily="16" charset="0"/>
              </a:rPr>
              <a:t>)</a:t>
            </a:r>
            <a:endParaRPr lang="ru-RU" sz="1600" dirty="0">
              <a:solidFill>
                <a:srgbClr val="FFC000"/>
              </a:solidFill>
              <a:latin typeface="Garamond" pitchFamily="1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0"/>
            <a:ext cx="1027112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133475" y="942975"/>
            <a:ext cx="7704138" cy="1588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843213" y="1128713"/>
            <a:ext cx="3822700" cy="49688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400" b="1">
                <a:solidFill>
                  <a:srgbClr val="000000"/>
                </a:solidFill>
                <a:latin typeface="Times New Roman" pitchFamily="16" charset="0"/>
              </a:rPr>
              <a:t>Особенности маркировки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8459788" y="6207125"/>
            <a:ext cx="377825" cy="46196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8028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>
              <a:defRPr/>
            </a:pPr>
            <a:fld id="{F67E84B0-BAF4-4196-9A16-E6A34FC00853}" type="slidenum">
              <a:rPr lang="ru-RU" sz="2400" smtClean="0">
                <a:solidFill>
                  <a:srgbClr val="000000"/>
                </a:solidFill>
                <a:latin typeface="+mn-lt"/>
              </a:rPr>
              <a:pPr eaLnBrk="1" hangingPunct="1">
                <a:defRPr/>
              </a:pPr>
              <a:t>4</a:t>
            </a:fld>
            <a:endParaRPr lang="ru-RU" sz="2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223838" y="1714500"/>
            <a:ext cx="3752850" cy="4064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Знаки информационной продукции</a:t>
            </a:r>
          </a:p>
        </p:txBody>
      </p:sp>
      <p:sp>
        <p:nvSpPr>
          <p:cNvPr id="11273" name="Oval 8"/>
          <p:cNvSpPr>
            <a:spLocks noChangeArrowheads="1"/>
          </p:cNvSpPr>
          <p:nvPr/>
        </p:nvSpPr>
        <p:spPr bwMode="auto">
          <a:xfrm>
            <a:off x="3348038" y="3113088"/>
            <a:ext cx="719137" cy="622300"/>
          </a:xfrm>
          <a:prstGeom prst="ellipse">
            <a:avLst/>
          </a:prstGeom>
          <a:noFill/>
          <a:ln w="1908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2000"/>
              </a:lnSpc>
            </a:pPr>
            <a:r>
              <a:rPr lang="ru-RU">
                <a:solidFill>
                  <a:srgbClr val="000000"/>
                </a:solidFill>
                <a:latin typeface="Palatino Linotype" charset="0"/>
              </a:rPr>
              <a:t>6+</a:t>
            </a:r>
          </a:p>
        </p:txBody>
      </p:sp>
      <p:sp>
        <p:nvSpPr>
          <p:cNvPr id="11274" name="Oval 9"/>
          <p:cNvSpPr>
            <a:spLocks noChangeArrowheads="1"/>
          </p:cNvSpPr>
          <p:nvPr/>
        </p:nvSpPr>
        <p:spPr bwMode="auto">
          <a:xfrm>
            <a:off x="3370263" y="4591050"/>
            <a:ext cx="755650" cy="612775"/>
          </a:xfrm>
          <a:prstGeom prst="ellipse">
            <a:avLst/>
          </a:prstGeom>
          <a:noFill/>
          <a:ln w="1908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2000"/>
              </a:lnSpc>
            </a:pPr>
            <a:r>
              <a:rPr lang="ru-RU">
                <a:solidFill>
                  <a:srgbClr val="000000"/>
                </a:solidFill>
                <a:latin typeface="Palatino Linotype" charset="0"/>
              </a:rPr>
              <a:t>16+</a:t>
            </a:r>
          </a:p>
        </p:txBody>
      </p:sp>
      <p:sp>
        <p:nvSpPr>
          <p:cNvPr id="11275" name="Oval 10"/>
          <p:cNvSpPr>
            <a:spLocks noChangeArrowheads="1"/>
          </p:cNvSpPr>
          <p:nvPr/>
        </p:nvSpPr>
        <p:spPr bwMode="auto">
          <a:xfrm>
            <a:off x="3348038" y="3832225"/>
            <a:ext cx="752475" cy="644525"/>
          </a:xfrm>
          <a:prstGeom prst="ellipse">
            <a:avLst/>
          </a:prstGeom>
          <a:noFill/>
          <a:ln w="1908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2000"/>
              </a:lnSpc>
            </a:pPr>
            <a:r>
              <a:rPr lang="ru-RU">
                <a:solidFill>
                  <a:srgbClr val="000000"/>
                </a:solidFill>
                <a:latin typeface="Palatino Linotype" charset="0"/>
              </a:rPr>
              <a:t>12+</a:t>
            </a:r>
          </a:p>
        </p:txBody>
      </p:sp>
      <p:sp>
        <p:nvSpPr>
          <p:cNvPr id="11276" name="Oval 11"/>
          <p:cNvSpPr>
            <a:spLocks noChangeArrowheads="1"/>
          </p:cNvSpPr>
          <p:nvPr/>
        </p:nvSpPr>
        <p:spPr bwMode="auto">
          <a:xfrm>
            <a:off x="3328988" y="5291138"/>
            <a:ext cx="755650" cy="612775"/>
          </a:xfrm>
          <a:prstGeom prst="ellipse">
            <a:avLst/>
          </a:prstGeom>
          <a:noFill/>
          <a:ln w="1908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2000"/>
              </a:lnSpc>
            </a:pPr>
            <a:r>
              <a:rPr lang="ru-RU">
                <a:solidFill>
                  <a:srgbClr val="000000"/>
                </a:solidFill>
                <a:latin typeface="Palatino Linotype" charset="0"/>
              </a:rPr>
              <a:t>18+</a:t>
            </a:r>
          </a:p>
        </p:txBody>
      </p:sp>
      <p:sp>
        <p:nvSpPr>
          <p:cNvPr id="11277" name="Oval 10"/>
          <p:cNvSpPr>
            <a:spLocks noChangeArrowheads="1"/>
          </p:cNvSpPr>
          <p:nvPr/>
        </p:nvSpPr>
        <p:spPr bwMode="auto">
          <a:xfrm>
            <a:off x="4589463" y="2138363"/>
            <a:ext cx="790575" cy="615950"/>
          </a:xfrm>
          <a:prstGeom prst="ellipse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 w="12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Rectangle 7"/>
          <p:cNvSpPr>
            <a:spLocks noChangeArrowheads="1"/>
          </p:cNvSpPr>
          <p:nvPr/>
        </p:nvSpPr>
        <p:spPr bwMode="auto">
          <a:xfrm>
            <a:off x="4579938" y="4000500"/>
            <a:ext cx="2232025" cy="30638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старше двенадцати лет</a:t>
            </a:r>
          </a:p>
        </p:txBody>
      </p:sp>
      <p:sp>
        <p:nvSpPr>
          <p:cNvPr id="11279" name="Rectangle 8"/>
          <p:cNvSpPr>
            <a:spLocks noChangeArrowheads="1"/>
          </p:cNvSpPr>
          <p:nvPr/>
        </p:nvSpPr>
        <p:spPr bwMode="auto">
          <a:xfrm>
            <a:off x="4589463" y="4691063"/>
            <a:ext cx="2376487" cy="3127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старше шестнадцати лет</a:t>
            </a:r>
          </a:p>
        </p:txBody>
      </p:sp>
      <p:sp>
        <p:nvSpPr>
          <p:cNvPr id="11280" name="Rectangle 9"/>
          <p:cNvSpPr>
            <a:spLocks noChangeArrowheads="1"/>
          </p:cNvSpPr>
          <p:nvPr/>
        </p:nvSpPr>
        <p:spPr bwMode="auto">
          <a:xfrm>
            <a:off x="4597400" y="5397500"/>
            <a:ext cx="2068513" cy="2984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запрещено для детей</a:t>
            </a:r>
          </a:p>
        </p:txBody>
      </p:sp>
      <p:sp>
        <p:nvSpPr>
          <p:cNvPr id="11281" name="Rectangle 11"/>
          <p:cNvSpPr>
            <a:spLocks noChangeArrowheads="1"/>
          </p:cNvSpPr>
          <p:nvPr/>
        </p:nvSpPr>
        <p:spPr bwMode="auto">
          <a:xfrm>
            <a:off x="4859338" y="1733550"/>
            <a:ext cx="3738562" cy="3683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Звуковое текстовое предупреждение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356100" y="2147888"/>
            <a:ext cx="28575" cy="36560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3" name="Oval 8"/>
          <p:cNvSpPr>
            <a:spLocks noChangeArrowheads="1"/>
          </p:cNvSpPr>
          <p:nvPr/>
        </p:nvSpPr>
        <p:spPr bwMode="auto">
          <a:xfrm>
            <a:off x="3348038" y="2382838"/>
            <a:ext cx="719137" cy="620712"/>
          </a:xfrm>
          <a:prstGeom prst="ellipse">
            <a:avLst/>
          </a:prstGeom>
          <a:noFill/>
          <a:ln w="1908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2000"/>
              </a:lnSpc>
            </a:pPr>
            <a:r>
              <a:rPr lang="ru-RU">
                <a:solidFill>
                  <a:srgbClr val="000000"/>
                </a:solidFill>
                <a:latin typeface="Palatino Linotype" charset="0"/>
              </a:rPr>
              <a:t>0+</a:t>
            </a:r>
          </a:p>
        </p:txBody>
      </p:sp>
      <p:sp>
        <p:nvSpPr>
          <p:cNvPr id="11284" name="Rectangle 6"/>
          <p:cNvSpPr>
            <a:spLocks noChangeArrowheads="1"/>
          </p:cNvSpPr>
          <p:nvPr/>
        </p:nvSpPr>
        <p:spPr bwMode="auto">
          <a:xfrm>
            <a:off x="4579938" y="3287713"/>
            <a:ext cx="1736725" cy="3079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старше шести лет</a:t>
            </a:r>
          </a:p>
        </p:txBody>
      </p:sp>
      <p:sp>
        <p:nvSpPr>
          <p:cNvPr id="11285" name="Прямоугольник 1"/>
          <p:cNvSpPr>
            <a:spLocks noChangeArrowheads="1"/>
          </p:cNvSpPr>
          <p:nvPr/>
        </p:nvSpPr>
        <p:spPr bwMode="auto">
          <a:xfrm>
            <a:off x="6759575" y="2644775"/>
            <a:ext cx="2070100" cy="355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При телевещании</a:t>
            </a:r>
          </a:p>
        </p:txBody>
      </p:sp>
      <p:sp>
        <p:nvSpPr>
          <p:cNvPr id="11286" name="Прямоугольник 2"/>
          <p:cNvSpPr>
            <a:spLocks noChangeArrowheads="1"/>
          </p:cNvSpPr>
          <p:nvPr/>
        </p:nvSpPr>
        <p:spPr bwMode="auto">
          <a:xfrm>
            <a:off x="6604000" y="2205038"/>
            <a:ext cx="2224088" cy="355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При радиовещании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132138" y="2181225"/>
            <a:ext cx="28575" cy="362267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8" name="Rectangle 6"/>
          <p:cNvSpPr>
            <a:spLocks noChangeArrowheads="1"/>
          </p:cNvSpPr>
          <p:nvPr/>
        </p:nvSpPr>
        <p:spPr bwMode="auto">
          <a:xfrm>
            <a:off x="223838" y="2446338"/>
            <a:ext cx="2643187" cy="4921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Для детей, не достигших возраста 6 лет</a:t>
            </a:r>
          </a:p>
        </p:txBody>
      </p:sp>
      <p:sp>
        <p:nvSpPr>
          <p:cNvPr id="11289" name="Rectangle 6"/>
          <p:cNvSpPr>
            <a:spLocks noChangeArrowheads="1"/>
          </p:cNvSpPr>
          <p:nvPr/>
        </p:nvSpPr>
        <p:spPr bwMode="auto">
          <a:xfrm>
            <a:off x="222250" y="3175000"/>
            <a:ext cx="2643188" cy="4984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Для детей, достигших возраста  6 лет</a:t>
            </a:r>
          </a:p>
        </p:txBody>
      </p:sp>
      <p:sp>
        <p:nvSpPr>
          <p:cNvPr id="11290" name="Rectangle 7"/>
          <p:cNvSpPr>
            <a:spLocks noChangeArrowheads="1"/>
          </p:cNvSpPr>
          <p:nvPr/>
        </p:nvSpPr>
        <p:spPr bwMode="auto">
          <a:xfrm>
            <a:off x="223838" y="3902075"/>
            <a:ext cx="2643187" cy="5032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Для детей, достигших возраста 12 лет</a:t>
            </a:r>
          </a:p>
        </p:txBody>
      </p:sp>
      <p:sp>
        <p:nvSpPr>
          <p:cNvPr id="11291" name="Rectangle 8"/>
          <p:cNvSpPr>
            <a:spLocks noChangeArrowheads="1"/>
          </p:cNvSpPr>
          <p:nvPr/>
        </p:nvSpPr>
        <p:spPr bwMode="auto">
          <a:xfrm>
            <a:off x="223838" y="4591050"/>
            <a:ext cx="2592387" cy="51276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Для детей, достигших возраста 16 лет</a:t>
            </a:r>
          </a:p>
        </p:txBody>
      </p:sp>
      <p:sp>
        <p:nvSpPr>
          <p:cNvPr id="11292" name="Rectangle 8"/>
          <p:cNvSpPr>
            <a:spLocks noChangeArrowheads="1"/>
          </p:cNvSpPr>
          <p:nvPr/>
        </p:nvSpPr>
        <p:spPr bwMode="auto">
          <a:xfrm>
            <a:off x="236538" y="5291138"/>
            <a:ext cx="2592387" cy="512762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Для детей, достигших возраста 18 лет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1347788" y="190500"/>
            <a:ext cx="7566025" cy="7493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 по Тюменской области, Ханты-Мансийскому автономному округу-Югре и Ямало-Ненецкому автономному округу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7938"/>
            <a:ext cx="1027113" cy="931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054100" y="1087438"/>
            <a:ext cx="7704138" cy="1587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593138" y="6165850"/>
            <a:ext cx="379412" cy="5032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>
              <a:tabLst>
                <a:tab pos="723900" algn="l"/>
              </a:tabLst>
            </a:pPr>
            <a:fld id="{8ED0BBDF-4A56-4FB0-99BB-9BA38E8E5B23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>
                <a:tabLst>
                  <a:tab pos="723900" algn="l"/>
                </a:tabLst>
              </a:pPr>
              <a:t>5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2295" name="Rectangle 12"/>
          <p:cNvSpPr>
            <a:spLocks noChangeArrowheads="1"/>
          </p:cNvSpPr>
          <p:nvPr/>
        </p:nvSpPr>
        <p:spPr bwMode="auto">
          <a:xfrm>
            <a:off x="576263" y="2060575"/>
            <a:ext cx="8229600" cy="31083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marL="285750" indent="-284163" algn="just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Не маркируются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Теле- радиопрограммы, теле- радиопередачи, транслируемые в эфире без предварительной записи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информационная продукция, имеющая значительную историческую, художественную или иную культурную ценность для общества </a:t>
            </a:r>
          </a:p>
          <a:p>
            <a:pPr marL="285750" indent="-284163" algn="just" hangingPunct="1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общественно-политические СМИ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производственно-практические СМИ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новостная лента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комментарии и (или) сообщения читателей</a:t>
            </a:r>
          </a:p>
        </p:txBody>
      </p:sp>
      <p:sp>
        <p:nvSpPr>
          <p:cNvPr id="12296" name="Прямоугольник 2"/>
          <p:cNvSpPr>
            <a:spLocks noChangeArrowheads="1"/>
          </p:cNvSpPr>
          <p:nvPr/>
        </p:nvSpPr>
        <p:spPr bwMode="auto">
          <a:xfrm>
            <a:off x="595313" y="5402263"/>
            <a:ext cx="8110537" cy="695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Маркируются в добровольном порядке</a:t>
            </a:r>
          </a:p>
          <a:p>
            <a:pPr marL="285750" indent="-284163" hangingPunct="1">
              <a:lnSpc>
                <a:spcPct val="95000"/>
              </a:lnSpc>
              <a:spcAft>
                <a:spcPts val="600"/>
              </a:spcAft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latin typeface="Times New Roman" pitchFamily="16" charset="0"/>
              </a:rPr>
              <a:t>Интернет-сайты (не зарегистрированные в качестве СМИ)</a:t>
            </a:r>
          </a:p>
        </p:txBody>
      </p:sp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411163" y="1341438"/>
            <a:ext cx="8561387" cy="5032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>
                <a:solidFill>
                  <a:srgbClr val="000000"/>
                </a:solidFill>
                <a:latin typeface="Times New Roman" pitchFamily="16" charset="0"/>
              </a:rPr>
              <a:t>Особенности распространения информационной продукции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187450" y="190500"/>
            <a:ext cx="7842250" cy="7762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(Роскомнадзор)по Тюменской области, Ханты-Мансийскому автономному округу –Югре и Ямало-Ненецкому автономному округу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75" y="34925"/>
            <a:ext cx="1027113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066800" y="1125538"/>
            <a:ext cx="7704138" cy="0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455613" y="1341438"/>
            <a:ext cx="8047037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Мониторинг правоприменения (с 01.09.2012 по 03.12.2012)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8243888" y="6092825"/>
            <a:ext cx="393700" cy="431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>
              <a:tabLst>
                <a:tab pos="723900" algn="l"/>
              </a:tabLst>
            </a:pPr>
            <a:fld id="{28B69849-3025-4A35-B65B-4106F12BD196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>
                <a:tabLst>
                  <a:tab pos="723900" algn="l"/>
                </a:tabLst>
              </a:pPr>
              <a:t>6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407988" y="1916113"/>
            <a:ext cx="4956175" cy="388143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Осуществлен мониторинг в отношении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361</a:t>
            </a: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СМИ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48 – телеканалов/телепрограмм;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27 – радиоканалов/радиопрограмм;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212 – печатных периодических изданий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69 – информационных агентств/сетевых изданий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В ходе мониторинга выявлено </a:t>
            </a:r>
            <a:r>
              <a:rPr lang="ru-RU">
                <a:solidFill>
                  <a:srgbClr val="FF0000"/>
                </a:solidFill>
                <a:latin typeface="Times New Roman" pitchFamily="16" charset="0"/>
              </a:rPr>
              <a:t>164</a:t>
            </a:r>
            <a:r>
              <a:rPr lang="ru-RU">
                <a:solidFill>
                  <a:srgbClr val="FFC000"/>
                </a:solidFill>
                <a:latin typeface="Times New Roman" pitchFamily="16" charset="0"/>
              </a:rPr>
              <a:t> нарушения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108 - в печатных СМИ 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29 - в интернет СМИ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11 - в телеканалах/телепрограммах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15 - в радиоканалах/радиопрограммах</a:t>
            </a:r>
          </a:p>
          <a:p>
            <a:pPr hangingPunct="1">
              <a:lnSpc>
                <a:spcPct val="95000"/>
              </a:lnSpc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16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21" name="Прямоугольник 1"/>
          <p:cNvSpPr>
            <a:spLocks noChangeArrowheads="1"/>
          </p:cNvSpPr>
          <p:nvPr/>
        </p:nvSpPr>
        <p:spPr bwMode="auto">
          <a:xfrm>
            <a:off x="5508625" y="2247900"/>
            <a:ext cx="3524250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>
                <a:latin typeface="Times New Roman" pitchFamily="16" charset="0"/>
              </a:rPr>
              <a:t>По результатам проведенного мониторинга выявлено: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charset="0"/>
              <a:buChar char="ü"/>
            </a:pPr>
            <a:r>
              <a:rPr lang="ru-RU" sz="1600">
                <a:latin typeface="Times New Roman" pitchFamily="16" charset="0"/>
              </a:rPr>
              <a:t>отсутствие информационного знака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charset="0"/>
              <a:buChar char="ü"/>
            </a:pPr>
            <a:r>
              <a:rPr lang="ru-RU" sz="1600">
                <a:latin typeface="Times New Roman" pitchFamily="16" charset="0"/>
              </a:rPr>
              <a:t>частичная маркировка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charset="0"/>
              <a:buChar char="ü"/>
            </a:pPr>
            <a:r>
              <a:rPr lang="ru-RU" sz="1600">
                <a:latin typeface="Times New Roman" pitchFamily="16" charset="0"/>
              </a:rPr>
              <a:t>отсутствие сообщений об ограничении распространения информационной продукции при возобновлении трансляции после перерыва на рекламу</a:t>
            </a:r>
          </a:p>
          <a:p>
            <a:pPr>
              <a:buClr>
                <a:srgbClr val="FF0000"/>
              </a:buClr>
              <a:buFont typeface="Wingdings" charset="0"/>
              <a:buChar char="ü"/>
            </a:pPr>
            <a:r>
              <a:rPr lang="ru-RU" sz="1600">
                <a:latin typeface="Times New Roman" pitchFamily="16" charset="0"/>
              </a:rPr>
              <a:t>отсутствие маркировки анонсов передач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4339" name="Oval 1"/>
          <p:cNvSpPr>
            <a:spLocks noChangeArrowheads="1"/>
          </p:cNvSpPr>
          <p:nvPr/>
        </p:nvSpPr>
        <p:spPr bwMode="auto">
          <a:xfrm>
            <a:off x="4222750" y="1916113"/>
            <a:ext cx="4583113" cy="4175125"/>
          </a:xfrm>
          <a:prstGeom prst="ellipse">
            <a:avLst/>
          </a:prstGeom>
          <a:solidFill>
            <a:srgbClr val="D9D9D9"/>
          </a:solidFill>
          <a:ln w="19080">
            <a:solidFill>
              <a:srgbClr val="A6A6A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309688" y="190500"/>
            <a:ext cx="7564437" cy="7413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 по Тюменской области, Ханты-Мансийскому автономному округу-Югре и Ямало-Ненецкому автономному округу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575" y="0"/>
            <a:ext cx="1027113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020763" y="1019175"/>
            <a:ext cx="7704137" cy="1588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182563" y="1270000"/>
            <a:ext cx="4387850" cy="64611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Аккредитация и реестр экспертов 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и экспертных организаций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8651875" y="6237288"/>
            <a:ext cx="307975" cy="4857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>
              <a:tabLst>
                <a:tab pos="723900" algn="l"/>
              </a:tabLst>
            </a:pPr>
            <a:fld id="{C8B9D375-6CA0-42D7-8CCA-3326CA6AA1E6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>
                <a:tabLst>
                  <a:tab pos="723900" algn="l"/>
                </a:tabLst>
              </a:pPr>
              <a:t>7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4545013" y="2232025"/>
            <a:ext cx="3887787" cy="3600450"/>
          </a:xfrm>
          <a:prstGeom prst="ellipse">
            <a:avLst/>
          </a:prstGeom>
          <a:solidFill>
            <a:srgbClr val="FFC000"/>
          </a:solidFill>
          <a:ln w="19080">
            <a:solidFill>
              <a:srgbClr val="A6A6A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6535738" y="3829050"/>
            <a:ext cx="1587" cy="1576388"/>
          </a:xfrm>
          <a:prstGeom prst="line">
            <a:avLst/>
          </a:prstGeom>
          <a:noFill/>
          <a:ln w="1908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 flipH="1" flipV="1">
            <a:off x="4937125" y="3071813"/>
            <a:ext cx="1614488" cy="784225"/>
          </a:xfrm>
          <a:prstGeom prst="line">
            <a:avLst/>
          </a:prstGeom>
          <a:noFill/>
          <a:ln w="1908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 flipH="1">
            <a:off x="6534150" y="2820988"/>
            <a:ext cx="1503363" cy="1008062"/>
          </a:xfrm>
          <a:prstGeom prst="line">
            <a:avLst/>
          </a:prstGeom>
          <a:noFill/>
          <a:ln w="1908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 flipH="1">
            <a:off x="5297488" y="3821113"/>
            <a:ext cx="1254125" cy="836612"/>
          </a:xfrm>
          <a:prstGeom prst="line">
            <a:avLst/>
          </a:prstGeom>
          <a:noFill/>
          <a:ln w="19080">
            <a:solidFill>
              <a:srgbClr val="FF6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 flipV="1">
            <a:off x="6535738" y="2290763"/>
            <a:ext cx="1587" cy="1565275"/>
          </a:xfrm>
          <a:prstGeom prst="line">
            <a:avLst/>
          </a:prstGeom>
          <a:noFill/>
          <a:ln w="19080">
            <a:solidFill>
              <a:srgbClr val="FF6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>
            <a:off x="6550025" y="3854450"/>
            <a:ext cx="1535113" cy="731838"/>
          </a:xfrm>
          <a:prstGeom prst="line">
            <a:avLst/>
          </a:prstGeom>
          <a:noFill/>
          <a:ln w="19080">
            <a:solidFill>
              <a:srgbClr val="FF6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Oval 15"/>
          <p:cNvSpPr>
            <a:spLocks noChangeArrowheads="1"/>
          </p:cNvSpPr>
          <p:nvPr/>
        </p:nvSpPr>
        <p:spPr bwMode="auto">
          <a:xfrm>
            <a:off x="6338888" y="3679825"/>
            <a:ext cx="369887" cy="349250"/>
          </a:xfrm>
          <a:prstGeom prst="ellipse">
            <a:avLst/>
          </a:prstGeom>
          <a:solidFill>
            <a:srgbClr val="C00000"/>
          </a:solidFill>
          <a:ln w="1908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5157788" y="2846388"/>
            <a:ext cx="1181100" cy="2095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12000"/>
              </a:lnSpc>
              <a:tabLst>
                <a:tab pos="723900" algn="l"/>
              </a:tabLst>
            </a:pPr>
            <a:r>
              <a:rPr lang="ru-RU" sz="1000">
                <a:solidFill>
                  <a:srgbClr val="C00000"/>
                </a:solidFill>
                <a:latin typeface="Palatino Linotype" charset="0"/>
              </a:rPr>
              <a:t>ФИО эксперта</a:t>
            </a:r>
          </a:p>
        </p:txBody>
      </p:sp>
      <p:sp>
        <p:nvSpPr>
          <p:cNvPr id="14354" name="Rectangle 17"/>
          <p:cNvSpPr>
            <a:spLocks noChangeArrowheads="1"/>
          </p:cNvSpPr>
          <p:nvPr/>
        </p:nvSpPr>
        <p:spPr bwMode="auto">
          <a:xfrm>
            <a:off x="6894513" y="2730500"/>
            <a:ext cx="1141412" cy="5588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12000"/>
              </a:lnSpc>
              <a:tabLst>
                <a:tab pos="723900" algn="l"/>
              </a:tabLst>
            </a:pPr>
            <a:r>
              <a:rPr lang="ru-RU" sz="1000">
                <a:solidFill>
                  <a:srgbClr val="C00000"/>
                </a:solidFill>
                <a:latin typeface="Palatino Linotype" charset="0"/>
              </a:rPr>
              <a:t>Наименование экспертной организации</a:t>
            </a:r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7077075" y="3681413"/>
            <a:ext cx="1355725" cy="4000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12000"/>
              </a:lnSpc>
              <a:tabLst>
                <a:tab pos="723900" algn="l"/>
              </a:tabLst>
            </a:pPr>
            <a:r>
              <a:rPr lang="ru-RU" sz="1000">
                <a:solidFill>
                  <a:srgbClr val="C00000"/>
                </a:solidFill>
                <a:latin typeface="Palatino Linotype" charset="0"/>
              </a:rPr>
              <a:t>Номер и дата выдачи аттестата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5440363" y="4545013"/>
            <a:ext cx="1019175" cy="4000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12000"/>
              </a:lnSpc>
              <a:tabLst>
                <a:tab pos="723900" algn="l"/>
              </a:tabLst>
            </a:pPr>
            <a:r>
              <a:rPr lang="ru-RU" sz="1000">
                <a:solidFill>
                  <a:srgbClr val="C00000"/>
                </a:solidFill>
                <a:latin typeface="Palatino Linotype" charset="0"/>
              </a:rPr>
              <a:t>Номер и дата приказа</a:t>
            </a:r>
          </a:p>
        </p:txBody>
      </p:sp>
      <p:sp>
        <p:nvSpPr>
          <p:cNvPr id="14357" name="Rectangle 20"/>
          <p:cNvSpPr>
            <a:spLocks noChangeArrowheads="1"/>
          </p:cNvSpPr>
          <p:nvPr/>
        </p:nvSpPr>
        <p:spPr bwMode="auto">
          <a:xfrm>
            <a:off x="6680200" y="4391025"/>
            <a:ext cx="1355725" cy="55403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12000"/>
              </a:lnSpc>
              <a:tabLst>
                <a:tab pos="723900" algn="l"/>
              </a:tabLst>
            </a:pPr>
            <a:r>
              <a:rPr lang="ru-RU" sz="1000">
                <a:solidFill>
                  <a:srgbClr val="C00000"/>
                </a:solidFill>
                <a:latin typeface="Palatino Linotype" charset="0"/>
              </a:rPr>
              <a:t>Вид информационной продукции </a:t>
            </a:r>
          </a:p>
        </p:txBody>
      </p:sp>
      <p:sp>
        <p:nvSpPr>
          <p:cNvPr id="14358" name="Rectangle 21"/>
          <p:cNvSpPr>
            <a:spLocks noChangeArrowheads="1"/>
          </p:cNvSpPr>
          <p:nvPr/>
        </p:nvSpPr>
        <p:spPr bwMode="auto">
          <a:xfrm>
            <a:off x="4752975" y="3548063"/>
            <a:ext cx="1355725" cy="7080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12000"/>
              </a:lnSpc>
              <a:tabLst>
                <a:tab pos="723900" algn="l"/>
              </a:tabLst>
            </a:pPr>
            <a:r>
              <a:rPr lang="ru-RU" sz="1000">
                <a:solidFill>
                  <a:srgbClr val="C00000"/>
                </a:solidFill>
                <a:latin typeface="Palatino Linotype" charset="0"/>
              </a:rPr>
              <a:t>Сведения о приостановлении или прекращении действия аттестата</a:t>
            </a:r>
          </a:p>
        </p:txBody>
      </p:sp>
      <p:sp>
        <p:nvSpPr>
          <p:cNvPr id="14359" name="Oval 22"/>
          <p:cNvSpPr>
            <a:spLocks noChangeArrowheads="1"/>
          </p:cNvSpPr>
          <p:nvPr/>
        </p:nvSpPr>
        <p:spPr bwMode="auto">
          <a:xfrm>
            <a:off x="1979613" y="2781300"/>
            <a:ext cx="1800225" cy="1836738"/>
          </a:xfrm>
          <a:prstGeom prst="ellipse">
            <a:avLst/>
          </a:prstGeom>
          <a:solidFill>
            <a:srgbClr val="FFC000"/>
          </a:solidFill>
          <a:ln w="19080">
            <a:solidFill>
              <a:srgbClr val="80808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2000"/>
              </a:lnSpc>
              <a:tabLst>
                <a:tab pos="723900" algn="l"/>
                <a:tab pos="1447800" algn="l"/>
              </a:tabLst>
            </a:pPr>
            <a:r>
              <a:rPr lang="ru-RU" sz="1200">
                <a:solidFill>
                  <a:srgbClr val="C00000"/>
                </a:solidFill>
                <a:latin typeface="Palatino Linotype" charset="0"/>
              </a:rPr>
              <a:t>Роскомнадзор</a:t>
            </a:r>
          </a:p>
        </p:txBody>
      </p:sp>
      <p:sp>
        <p:nvSpPr>
          <p:cNvPr id="14360" name="Oval 23"/>
          <p:cNvSpPr>
            <a:spLocks noChangeArrowheads="1"/>
          </p:cNvSpPr>
          <p:nvPr/>
        </p:nvSpPr>
        <p:spPr bwMode="auto">
          <a:xfrm>
            <a:off x="38100" y="3051175"/>
            <a:ext cx="1654175" cy="1363663"/>
          </a:xfrm>
          <a:prstGeom prst="ellipse">
            <a:avLst/>
          </a:prstGeom>
          <a:solidFill>
            <a:srgbClr val="D9D9D9"/>
          </a:solidFill>
          <a:ln w="19080">
            <a:solidFill>
              <a:srgbClr val="80808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12000"/>
              </a:lnSpc>
              <a:tabLst>
                <a:tab pos="723900" algn="l"/>
                <a:tab pos="1447800" algn="l"/>
              </a:tabLst>
            </a:pPr>
            <a:r>
              <a:rPr lang="ru-RU" sz="1200">
                <a:solidFill>
                  <a:srgbClr val="C00000"/>
                </a:solidFill>
                <a:latin typeface="Palatino Linotype" charset="0"/>
              </a:rPr>
              <a:t>Эксперт или Экспертная организация</a:t>
            </a:r>
          </a:p>
        </p:txBody>
      </p:sp>
      <p:cxnSp>
        <p:nvCxnSpPr>
          <p:cNvPr id="14361" name="AutoShape 24"/>
          <p:cNvCxnSpPr>
            <a:cxnSpLocks noChangeShapeType="1"/>
          </p:cNvCxnSpPr>
          <p:nvPr/>
        </p:nvCxnSpPr>
        <p:spPr bwMode="auto">
          <a:xfrm>
            <a:off x="3851275" y="3727450"/>
            <a:ext cx="288925" cy="1588"/>
          </a:xfrm>
          <a:prstGeom prst="bentConnector3">
            <a:avLst>
              <a:gd name="adj1" fmla="val 50000"/>
            </a:avLst>
          </a:prstGeom>
          <a:noFill/>
          <a:ln w="22320">
            <a:solidFill>
              <a:srgbClr val="808080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4362" name="AutoShape 25"/>
          <p:cNvCxnSpPr>
            <a:cxnSpLocks noChangeShapeType="1"/>
          </p:cNvCxnSpPr>
          <p:nvPr/>
        </p:nvCxnSpPr>
        <p:spPr bwMode="auto">
          <a:xfrm>
            <a:off x="1692275" y="3716338"/>
            <a:ext cx="288925" cy="1587"/>
          </a:xfrm>
          <a:prstGeom prst="bentConnector3">
            <a:avLst>
              <a:gd name="adj1" fmla="val 50000"/>
            </a:avLst>
          </a:prstGeom>
          <a:noFill/>
          <a:ln w="22320">
            <a:solidFill>
              <a:srgbClr val="808080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4363" name="Rectangle 26"/>
          <p:cNvSpPr>
            <a:spLocks noChangeArrowheads="1"/>
          </p:cNvSpPr>
          <p:nvPr/>
        </p:nvSpPr>
        <p:spPr bwMode="auto">
          <a:xfrm rot="180000">
            <a:off x="4319588" y="2112963"/>
            <a:ext cx="4187825" cy="37814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12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1600">
                <a:solidFill>
                  <a:srgbClr val="C00000"/>
                </a:solidFill>
                <a:latin typeface="Palatino Linotype" charset="0"/>
              </a:rPr>
              <a:t>Реестр аккредитованных экспертов и экспертных организаций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 rot="1620000">
            <a:off x="4675188" y="1925638"/>
            <a:ext cx="4841875" cy="4154487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1600">
                <a:solidFill>
                  <a:srgbClr val="C00000"/>
                </a:solidFill>
                <a:latin typeface="Times New Roman" pitchFamily="16" charset="0"/>
              </a:rPr>
              <a:t>Информация из Реестра является общедоступной</a:t>
            </a:r>
          </a:p>
        </p:txBody>
      </p:sp>
      <p:sp>
        <p:nvSpPr>
          <p:cNvPr id="14365" name="Rectangle 5"/>
          <p:cNvSpPr>
            <a:spLocks noChangeArrowheads="1"/>
          </p:cNvSpPr>
          <p:nvPr/>
        </p:nvSpPr>
        <p:spPr bwMode="auto">
          <a:xfrm>
            <a:off x="107950" y="4695825"/>
            <a:ext cx="4032250" cy="163671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Порядок проведения экспертизы информационной продукции в целях обеспечения информационной безопасности детей 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утвержден Приказом Минкомсвязи 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  <a:latin typeface="Times New Roman" pitchFamily="16" charset="0"/>
              </a:rPr>
              <a:t>от 29.08.2012 № 217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1277938" y="190500"/>
            <a:ext cx="7635875" cy="7540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 по Тюменской области, Ханты-Мансийскому автономному округу-Югре и Ямало-Ненецкому автономному округу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700"/>
            <a:ext cx="1027113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054100" y="1087438"/>
            <a:ext cx="7704138" cy="1587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503238" y="1196975"/>
            <a:ext cx="6856412" cy="360363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6" charset="0"/>
              </a:rPr>
              <a:t>Правовые механизмы по охране и защите детей от информации</a:t>
            </a:r>
          </a:p>
          <a:p>
            <a:pPr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ru-RU" b="1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511175" y="1844675"/>
            <a:ext cx="8374063" cy="863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indent="-284163" algn="just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solidFill>
                  <a:srgbClr val="000000"/>
                </a:solidFill>
                <a:latin typeface="Times New Roman" pitchFamily="16" charset="0"/>
              </a:rPr>
              <a:t>Федеральный закон от 28.07.2012 № 139-ФЗ «О внесении изменений в Федеральный закон «О защите детей от информации, причиняющей вред их здоровью и развитию» и отдельные законодательные акты Российской Федерации»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8542338" y="6308725"/>
            <a:ext cx="431800" cy="5048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/>
            <a:fld id="{0D5E80C1-A396-44EC-8FF7-E412EC93A78F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/>
              <a:t>8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5369" name="Прямоугольник 1"/>
          <p:cNvSpPr>
            <a:spLocks noChangeArrowheads="1"/>
          </p:cNvSpPr>
          <p:nvPr/>
        </p:nvSpPr>
        <p:spPr bwMode="auto">
          <a:xfrm>
            <a:off x="503238" y="4148138"/>
            <a:ext cx="403383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84163" hangingPunct="1">
              <a:lnSpc>
                <a:spcPct val="95000"/>
              </a:lnSpc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6" charset="0"/>
              </a:rPr>
              <a:t>Введен Единый реестр запрещенных доменных имен</a:t>
            </a:r>
          </a:p>
          <a:p>
            <a:pPr indent="-284163" hangingPunct="1">
              <a:lnSpc>
                <a:spcPct val="95000"/>
              </a:lnSpc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6" charset="0"/>
              </a:rPr>
              <a:t>порядок взаимодействия оператора реестра с провайдером хостинга </a:t>
            </a:r>
          </a:p>
          <a:p>
            <a:pPr indent="-284163" hangingPunct="1">
              <a:lnSpc>
                <a:spcPct val="95000"/>
              </a:lnSpc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6" charset="0"/>
              </a:rPr>
              <a:t>порядок получения доступа к содержащейся в реестре информации оператором связи </a:t>
            </a:r>
          </a:p>
        </p:txBody>
      </p:sp>
      <p:sp>
        <p:nvSpPr>
          <p:cNvPr id="15370" name="Rectangle 5"/>
          <p:cNvSpPr>
            <a:spLocks noChangeArrowheads="1"/>
          </p:cNvSpPr>
          <p:nvPr/>
        </p:nvSpPr>
        <p:spPr bwMode="auto">
          <a:xfrm>
            <a:off x="503238" y="3144838"/>
            <a:ext cx="4033837" cy="863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indent="-284163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Федеральный закон от 27.07.2006 № 149-ФЗ «Об информации, информационных технологиях и о защите информации». </a:t>
            </a:r>
          </a:p>
        </p:txBody>
      </p:sp>
      <p:sp>
        <p:nvSpPr>
          <p:cNvPr id="15371" name="Rectangle 5"/>
          <p:cNvSpPr>
            <a:spLocks noChangeArrowheads="1"/>
          </p:cNvSpPr>
          <p:nvPr/>
        </p:nvSpPr>
        <p:spPr bwMode="auto">
          <a:xfrm>
            <a:off x="4843463" y="3128963"/>
            <a:ext cx="4033837" cy="863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080" rIns="90000" bIns="45000"/>
          <a:lstStyle/>
          <a:p>
            <a:pPr indent="-284163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>
                <a:latin typeface="Times New Roman" pitchFamily="16" charset="0"/>
              </a:rPr>
              <a:t>Федеральный закон от 7.07.2003 № 126-ФЗ «О связи». </a:t>
            </a:r>
          </a:p>
        </p:txBody>
      </p:sp>
      <p:sp>
        <p:nvSpPr>
          <p:cNvPr id="15372" name="Прямоугольник 2"/>
          <p:cNvSpPr>
            <a:spLocks noChangeArrowheads="1"/>
          </p:cNvSpPr>
          <p:nvPr/>
        </p:nvSpPr>
        <p:spPr bwMode="auto">
          <a:xfrm>
            <a:off x="1804988" y="5637213"/>
            <a:ext cx="558006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-284163"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b="1">
                <a:solidFill>
                  <a:schemeClr val="accent2"/>
                </a:solidFill>
                <a:latin typeface="Times New Roman" pitchFamily="16" charset="0"/>
              </a:rPr>
              <a:t>1 ноября 2012 года изменения вступили в силу</a:t>
            </a:r>
            <a:endParaRPr lang="ru-RU" sz="2000">
              <a:solidFill>
                <a:schemeClr val="accent2"/>
              </a:solidFill>
              <a:latin typeface="Times New Roman" pitchFamily="16" charset="0"/>
            </a:endParaRPr>
          </a:p>
          <a:p>
            <a:pPr indent="-284163"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b="1">
              <a:solidFill>
                <a:srgbClr val="00B0F0"/>
              </a:solidFill>
              <a:latin typeface="Times New Roman" pitchFamily="16" charset="0"/>
            </a:endParaRPr>
          </a:p>
        </p:txBody>
      </p:sp>
      <p:sp>
        <p:nvSpPr>
          <p:cNvPr id="15373" name="Прямоугольник 1"/>
          <p:cNvSpPr>
            <a:spLocks noChangeArrowheads="1"/>
          </p:cNvSpPr>
          <p:nvPr/>
        </p:nvSpPr>
        <p:spPr bwMode="auto">
          <a:xfrm>
            <a:off x="3540125" y="2792413"/>
            <a:ext cx="199390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chemeClr val="accent2"/>
                </a:solidFill>
                <a:latin typeface="Times New Roman" pitchFamily="16" charset="0"/>
              </a:rPr>
              <a:t>Внесены изменения </a:t>
            </a:r>
            <a:endParaRPr lang="ru-RU">
              <a:solidFill>
                <a:schemeClr val="accent2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672138" y="2794000"/>
            <a:ext cx="287337" cy="287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100388" y="2792413"/>
            <a:ext cx="288925" cy="2889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Прямоугольник 7"/>
          <p:cNvSpPr>
            <a:spLocks noChangeArrowheads="1"/>
          </p:cNvSpPr>
          <p:nvPr/>
        </p:nvSpPr>
        <p:spPr bwMode="auto">
          <a:xfrm>
            <a:off x="5043488" y="4292600"/>
            <a:ext cx="369887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84163" hangingPunct="1">
              <a:lnSpc>
                <a:spcPct val="95000"/>
              </a:lnSpc>
              <a:buClr>
                <a:srgbClr val="FFC000"/>
              </a:buClr>
              <a:buFont typeface="Wingdings" charset="0"/>
              <a:buChar char="ü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400">
                <a:solidFill>
                  <a:srgbClr val="000000"/>
                </a:solidFill>
                <a:latin typeface="Times New Roman" pitchFamily="16" charset="0"/>
              </a:rPr>
              <a:t>Оператор связи обязан осуществлять ограничение и возобновление доступа к информации, распространяемой посредством информационно-телекоммуникационной сети «Интернет»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718050" y="3144838"/>
            <a:ext cx="0" cy="22637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05.12.12</a:t>
            </a: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1273175" y="190500"/>
            <a:ext cx="7643813" cy="7413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55080" rIns="90000" bIns="45000"/>
          <a:lstStyle/>
          <a:p>
            <a:pPr algn="ctr" hangingPunct="1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1600">
                <a:solidFill>
                  <a:srgbClr val="FFC000"/>
                </a:solidFill>
                <a:latin typeface="Garamond" pitchFamily="16" charset="0"/>
              </a:rPr>
              <a:t>Управление Федеральной службы по надзору в сфере связи, информационных технологий и массовых коммуникаций (Роскомнадзор) по Тюменской области, Ханты-Мансийскому автономному округу-Югре и Ямало-Ненецкому автономному округу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0"/>
            <a:ext cx="1027112" cy="93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054100" y="1079500"/>
            <a:ext cx="7704138" cy="1588"/>
          </a:xfrm>
          <a:prstGeom prst="line">
            <a:avLst/>
          </a:prstGeom>
          <a:noFill/>
          <a:ln w="19080">
            <a:solidFill>
              <a:srgbClr val="FFC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30188" y="1196975"/>
            <a:ext cx="8670925" cy="113665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6340" rIns="90000" bIns="45000"/>
          <a:lstStyle/>
          <a:p>
            <a:pPr algn="just"/>
            <a:r>
              <a:rPr lang="ru-RU">
                <a:latin typeface="Times New Roman" pitchFamily="16" charset="0"/>
              </a:rPr>
              <a:t>Единая автоматизированная информационная система "Единый реестр доменных имен, указателей страниц сайтов в сети "Интернет" и сетевых адресов, позволяющих идентифицировать сайты в сети "Интернет", содержащие информацию, распространение которой в Российской Федерации запрещено"</a:t>
            </a:r>
          </a:p>
          <a:p>
            <a:pPr hangingPunct="1">
              <a:lnSpc>
                <a:spcPct val="95000"/>
              </a:lnSpc>
            </a:pPr>
            <a:endParaRPr lang="ru-RU" b="1">
              <a:latin typeface="Times New Roman" pitchFamily="16" charset="0"/>
            </a:endParaRP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8413750" y="6121400"/>
            <a:ext cx="503238" cy="50482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80280" rIns="90000" bIns="45000"/>
          <a:lstStyle/>
          <a:p>
            <a:pPr hangingPunct="1">
              <a:tabLst>
                <a:tab pos="723900" algn="l"/>
              </a:tabLst>
            </a:pPr>
            <a:fld id="{8A9F73FB-2198-4659-A608-BB162F0C341F}" type="slidenum">
              <a:rPr lang="ru-RU" sz="24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pPr hangingPunct="1">
                <a:tabLst>
                  <a:tab pos="723900" algn="l"/>
                </a:tabLst>
              </a:pPr>
              <a:t>9</a:t>
            </a:fld>
            <a:endParaRPr lang="ru-RU" sz="24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858169" y="23594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6078538" y="2698750"/>
            <a:ext cx="2581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charset="0"/>
              <a:buChar char="Ø"/>
            </a:pPr>
            <a:r>
              <a:rPr lang="ru-RU" sz="1600">
                <a:latin typeface="Times New Roman" pitchFamily="16" charset="0"/>
              </a:rPr>
              <a:t>Поступают заявки от граждан</a:t>
            </a:r>
          </a:p>
        </p:txBody>
      </p:sp>
      <p:sp>
        <p:nvSpPr>
          <p:cNvPr id="16394" name="TextBox 10"/>
          <p:cNvSpPr txBox="1">
            <a:spLocks noChangeArrowheads="1"/>
          </p:cNvSpPr>
          <p:nvPr/>
        </p:nvSpPr>
        <p:spPr bwMode="auto">
          <a:xfrm>
            <a:off x="96838" y="3749675"/>
            <a:ext cx="2520950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charset="0"/>
              <a:buChar char="Ø"/>
            </a:pPr>
            <a:r>
              <a:rPr lang="ru-RU" sz="1600">
                <a:latin typeface="Times New Roman" pitchFamily="16" charset="0"/>
              </a:rPr>
              <a:t>Рассмотрение заявок операторами</a:t>
            </a:r>
          </a:p>
          <a:p>
            <a:pPr marL="285750" indent="-285750"/>
            <a:endParaRPr lang="ru-RU" sz="1600">
              <a:latin typeface="Times New Roman" pitchFamily="16" charset="0"/>
            </a:endParaRPr>
          </a:p>
          <a:p>
            <a:pPr marL="285750" indent="-285750">
              <a:buFont typeface="Wingdings" charset="0"/>
              <a:buChar char="Ø"/>
            </a:pPr>
            <a:r>
              <a:rPr lang="ru-RU" sz="1600">
                <a:latin typeface="Times New Roman" pitchFamily="16" charset="0"/>
              </a:rPr>
              <a:t>Экспертиза</a:t>
            </a:r>
          </a:p>
          <a:p>
            <a:pPr marL="285750" indent="-285750"/>
            <a:endParaRPr lang="ru-RU" sz="1600">
              <a:latin typeface="Times New Roman" pitchFamily="16" charset="0"/>
            </a:endParaRPr>
          </a:p>
          <a:p>
            <a:pPr marL="285750" indent="-285750">
              <a:buFont typeface="Wingdings" charset="0"/>
              <a:buChar char="Ø"/>
            </a:pPr>
            <a:r>
              <a:rPr lang="ru-RU" sz="1600">
                <a:latin typeface="Times New Roman" pitchFamily="16" charset="0"/>
              </a:rPr>
              <a:t>Решение уполномоченных органов</a:t>
            </a:r>
          </a:p>
          <a:p>
            <a:pPr marL="285750" indent="-285750"/>
            <a:endParaRPr lang="ru-RU" sz="1600">
              <a:latin typeface="Times New Roman" pitchFamily="16" charset="0"/>
            </a:endParaRPr>
          </a:p>
          <a:p>
            <a:pPr marL="285750" indent="-285750">
              <a:buFont typeface="Wingdings" charset="0"/>
              <a:buChar char="Ø"/>
            </a:pPr>
            <a:r>
              <a:rPr lang="ru-RU" sz="1600">
                <a:latin typeface="Times New Roman" pitchFamily="16" charset="0"/>
              </a:rPr>
              <a:t>Уведомление хостинг провайдера</a:t>
            </a:r>
          </a:p>
        </p:txBody>
      </p:sp>
      <p:sp>
        <p:nvSpPr>
          <p:cNvPr id="16395" name="TextBox 10"/>
          <p:cNvSpPr txBox="1">
            <a:spLocks noChangeArrowheads="1"/>
          </p:cNvSpPr>
          <p:nvPr/>
        </p:nvSpPr>
        <p:spPr bwMode="auto">
          <a:xfrm>
            <a:off x="7131050" y="4886325"/>
            <a:ext cx="200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charset="0"/>
              <a:buChar char="Ø"/>
            </a:pPr>
            <a:r>
              <a:rPr lang="ru-RU" sz="1600">
                <a:latin typeface="Times New Roman" pitchFamily="16" charset="0"/>
              </a:rPr>
              <a:t>Реестр</a:t>
            </a:r>
          </a:p>
          <a:p>
            <a:pPr marL="285750" indent="-285750" algn="just">
              <a:buFont typeface="Wingdings" charset="0"/>
              <a:buChar char="Ø"/>
            </a:pPr>
            <a:r>
              <a:rPr lang="ru-RU" sz="1600">
                <a:latin typeface="Times New Roman" pitchFamily="16" charset="0"/>
              </a:rPr>
              <a:t>Черный</a:t>
            </a:r>
            <a:r>
              <a:rPr lang="ru-RU">
                <a:solidFill>
                  <a:schemeClr val="bg1"/>
                </a:solidFill>
                <a:latin typeface="Times New Roman" pitchFamily="16" charset="0"/>
              </a:rPr>
              <a:t> </a:t>
            </a:r>
            <a:r>
              <a:rPr lang="ru-RU">
                <a:latin typeface="Times New Roman" pitchFamily="16" charset="0"/>
              </a:rPr>
              <a:t>список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1122</TotalTime>
  <Words>1187</Words>
  <Application>Microsoft Office PowerPoint</Application>
  <PresentationFormat>Экран (4:3)</PresentationFormat>
  <Paragraphs>182</Paragraphs>
  <Slides>12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Lucida Sans Unicode</vt:lpstr>
      <vt:lpstr>Times New Roman</vt:lpstr>
      <vt:lpstr>Candara</vt:lpstr>
      <vt:lpstr>Symbol</vt:lpstr>
      <vt:lpstr>Garamond</vt:lpstr>
      <vt:lpstr>Wingdings</vt:lpstr>
      <vt:lpstr>Palatino Linotype</vt:lpstr>
      <vt:lpstr>Calibri</vt:lpstr>
      <vt:lpstr>Волна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Inspector_SMI</dc:creator>
  <cp:lastModifiedBy>flvb</cp:lastModifiedBy>
  <cp:revision>134</cp:revision>
  <cp:lastPrinted>2012-11-07T05:07:31Z</cp:lastPrinted>
  <dcterms:created xsi:type="dcterms:W3CDTF">1601-01-01T00:00:00Z</dcterms:created>
  <dcterms:modified xsi:type="dcterms:W3CDTF">2014-03-14T12:49:42Z</dcterms:modified>
</cp:coreProperties>
</file>